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Заданий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Короткий ответ (1–10)</c:v>
                </c:pt>
                <c:pt idx="1">
                  <c:v>За компьютером (11–16)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0D-4961-9D6B-565CC72786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noFill/>
            </a14:hiddenFill>
          </a:ext>
        </a:extLst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FFFFFF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  <a:extLst>
      <a:ext uri="{909E8E84-426E-40DD-AFC4-6F175D3DCCD1}">
        <a14:hiddenFill xmlns:a14="http://schemas.microsoft.com/office/drawing/2010/main">
          <a:noFill/>
        </a14:hiddenFill>
      </a:ext>
      <a:ext uri="{91240B29-F687-4F45-9708-019B960494DF}">
        <a14:hiddenLine xmlns:a14="http://schemas.microsoft.com/office/drawing/2010/main">
          <a:noFill/>
        </a14:hiddenLine>
      </a:ext>
    </a:extLst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A54E5-3C49-4216-99D7-9767677A87B9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F55B0-64E9-40BB-AA6C-4704C523DE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357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Спросите зал: кто думает, что для сдачи надо уметь программировать? Дальше по слайдам показываем, что программа — только одно задание из шестнадцати.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F55B0-64E9-40BB-AA6C-4704C523DEB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386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Главная мысль урока. Программирование в ОГЭ есть, но это малая часть; больше половины экзамена — внимательность и умение работать с обычными программами.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F55B0-64E9-40BB-AA6C-4704C523DEB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238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150 минут — это два с половиной часа. Вторая часть требует не знаний, а рук: открыть архив, посчитать файлы, собрать таблицу.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F55B0-64E9-40BB-AA6C-4704C523DEB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056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Круговая диаграмма показывает доли одного целого — здесь это шестнадцать заданий. Для сравнения величин между собой берут столбчатую.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F55B0-64E9-40BB-AA6C-4704C523DEB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332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Задания 11 и 12 не требуют вообще ничего, кроме умения смотреть в Проводник. С них и стоит начинать подготовку.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F55B0-64E9-40BB-AA6C-4704C523DEB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015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Каждая строка — реальная потеря балла, а не выдуманная. Все четыре разбираются в тетради на своих заданиях.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F55B0-64E9-40BB-AA6C-4704C523DEB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685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Показать, что код короткий. Пугает не программирование, а мысль о нём: цикл, условие, счётчик — три знакомые вещи.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F55B0-64E9-40BB-AA6C-4704C523DEB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793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Переходим к тетради и решаем первое задание вместе. Лучше закончить разговор на решённой задаче, чем на призыве.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F55B0-64E9-40BB-AA6C-4704C523DEB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191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E3F2AC-856B-4D18-5414-EDE0EB481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43F044-4618-D2EC-0981-6DD1D57A24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D20A02-ACF1-59AE-C905-4833FA499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838190-BFE1-A110-7D9C-D6F3CD01B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22427F-ABDD-8425-8002-227D55013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91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36EC1-2068-A868-9C1E-CBD6C29BF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E96730C-388F-74E8-F0A4-735D2B5AD5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C456FB-A13E-2F7A-0A78-8F4F22645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D303BC-8E2E-890B-BA41-E79F9E593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5D2B61-CD00-6AA0-C5B9-FDBE4FD37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25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39FBF3D-76D7-FBC8-40F2-333011B941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5B9B3A2-58CA-8E90-0CF0-5E7B2C9BD1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0618F7-FC18-E259-4A84-F5B9EB6D6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BDD842-A4E5-AF23-3398-43DEECC17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C86303-C74D-A58B-D78A-5FCA61BEE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7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CE7AF6-BCD0-99F3-4D73-3BA37BE68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5348AB-4E2B-84FF-68DC-C3302EA83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AB446C-DF8D-6422-ECDD-A7E78528E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4149C1-5932-1551-7058-58B6B11D2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913CF8-2EA0-A5BA-7129-C8E144511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382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21CAF4-5BCB-913B-318A-DC79107F4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1462051-0EB3-82AD-69E8-3F308BDE64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D8B929-55C7-EE18-F7EB-C757EC00E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9D9A32-20F7-A24E-7953-54F1EFA47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8B947D-8E2B-8E5B-D9EE-78540059C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26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F3780-7EE3-ABC2-2A60-FDBE61732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AC9415-38AF-42CF-45AF-F4811C2879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69848A-CA6A-976E-F4B4-8AADD33E3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597DEA-75B9-52C0-3078-B2BE68C95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5CD61E-4760-F9CB-AFCD-D5684A09F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1706923-FA77-00F1-706D-DE1231580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877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41E691-60F5-7E3C-FF3A-0EA3ABFC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2B3EEE9-3FCE-FE0B-E091-8018AABBA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B7EF41-821E-A048-D8C8-CCF40E4CCE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747A52A-DEC5-E655-A2E5-C4AA067356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43D16A6-5C9B-A410-E29F-5B14B5AD4D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93AEA61-D506-0780-EBE4-5F0B3762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731A538-FCA9-DA7A-DBE2-EFE0C1DA5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137170F-513A-688A-7ECD-C33E3CD6C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009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BEA6A9-8672-E682-F386-09DCF8C3C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C9E2C59-9F55-D3FF-0E46-CB7743ADB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BAC36AD-9DF6-7AAB-1662-2A7CB384D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7378144-2594-6DCE-7C97-B7573F359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493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58A7CD8-F5B6-6E7D-0091-B4C75FD14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BF4EE5E-6174-24ED-7AC1-510DBFFCF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20B6974-F624-5555-A838-544F57FD4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233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4B704E-0474-D33C-89C4-E69CC9D46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CDA87F-71A0-21C4-D206-1A617BB250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FBA0F0-B2E6-2395-4FF1-B020B3F81A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8937EE-579B-6C6A-5A83-DF039CBA1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A593A1B-7B1B-DC7A-1941-7A7A3A2F8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6F4DF8B-A455-C59F-F6F2-69ED4E206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501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5515C-BDB7-9FCD-4D67-063231C8E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0BC1377-9B95-2E6C-1F55-78488A5AD1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2E27176-A864-C492-8CEA-C4082739F1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1CB893-BB2C-622E-D095-A86C9D365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BE76EF-0CC8-0B2C-7F19-1688FB5F8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2C6559-D618-48D2-AA7D-8D7CB2A4A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450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6542B1-EF5F-51A6-A4A9-A23DE9ECD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0761EF-D565-1500-9F86-C4D06B95A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B90DDA-4B01-1CDA-D122-52E47F3E1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32F9C8-27F6-4228-A526-26A1E80D1844}" type="datetimeFigureOut">
              <a:rPr lang="ru-RU" smtClean="0"/>
              <a:t>14.08.2026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098A60-D97C-D0E3-D33F-C427351CEC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F1BCB3-F53C-517F-8155-44341D86A6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0208F6-51C8-4467-A982-B3AD6EF4B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16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3CB774-DA70-80FD-84A4-5E7CD1B0315C}"/>
              </a:ext>
            </a:extLst>
          </p:cNvPr>
          <p:cNvSpPr txBox="1"/>
          <p:nvPr/>
        </p:nvSpPr>
        <p:spPr>
          <a:xfrm>
            <a:off x="889000" y="1778000"/>
            <a:ext cx="10414000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5400" b="1">
                <a:solidFill>
                  <a:srgbClr val="F1C40F"/>
                </a:solidFill>
                <a:latin typeface="Arial" panose="020B0604020202020204" pitchFamily="34" charset="0"/>
              </a:rPr>
              <a:t>ОГЭ по информатике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B384CE-4B81-AF0A-3617-14F6D57B2049}"/>
              </a:ext>
            </a:extLst>
          </p:cNvPr>
          <p:cNvSpPr txBox="1"/>
          <p:nvPr/>
        </p:nvSpPr>
        <p:spPr>
          <a:xfrm>
            <a:off x="889000" y="2921000"/>
            <a:ext cx="104140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800" b="1">
                <a:solidFill>
                  <a:srgbClr val="FFFFFF"/>
                </a:solidFill>
                <a:latin typeface="Arial" panose="020B0604020202020204" pitchFamily="34" charset="0"/>
              </a:rPr>
              <a:t>Как устроен экзамен и с чего начать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B88CC8-BC53-55D5-7E59-C976B0FF2091}"/>
              </a:ext>
            </a:extLst>
          </p:cNvPr>
          <p:cNvSpPr txBox="1"/>
          <p:nvPr/>
        </p:nvSpPr>
        <p:spPr>
          <a:xfrm>
            <a:off x="889000" y="3810000"/>
            <a:ext cx="1041400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000">
                <a:solidFill>
                  <a:srgbClr val="BCC2C8"/>
                </a:solidFill>
                <a:latin typeface="Arial" panose="020B0604020202020204" pitchFamily="34" charset="0"/>
              </a:rPr>
              <a:t>16 заданий  ·  150 минут  ·  треть — за компьютером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98B7D1-2760-8A62-EBB9-E3BD5B9665C8}"/>
              </a:ext>
            </a:extLst>
          </p:cNvPr>
          <p:cNvSpPr txBox="1"/>
          <p:nvPr/>
        </p:nvSpPr>
        <p:spPr>
          <a:xfrm>
            <a:off x="889000" y="5080000"/>
            <a:ext cx="10414000" cy="3657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>
                <a:solidFill>
                  <a:srgbClr val="3498DB"/>
                </a:solidFill>
                <a:latin typeface="Arial" panose="020B0604020202020204" pitchFamily="34" charset="0"/>
              </a:rPr>
              <a:t>Кто думает, что информатика — это про программирование?</a:t>
            </a:r>
          </a:p>
        </p:txBody>
      </p:sp>
    </p:spTree>
    <p:extLst>
      <p:ext uri="{BB962C8B-B14F-4D97-AF65-F5344CB8AC3E}">
        <p14:creationId xmlns:p14="http://schemas.microsoft.com/office/powerpoint/2010/main" val="7292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9B98C1-0177-D3D0-0F9B-0A3691D95691}"/>
              </a:ext>
            </a:extLst>
          </p:cNvPr>
          <p:cNvSpPr txBox="1"/>
          <p:nvPr/>
        </p:nvSpPr>
        <p:spPr>
          <a:xfrm>
            <a:off x="889000" y="762000"/>
            <a:ext cx="1041400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3600" b="1">
                <a:solidFill>
                  <a:srgbClr val="FFFFFF"/>
                </a:solidFill>
                <a:latin typeface="Arial" panose="020B0604020202020204" pitchFamily="34" charset="0"/>
              </a:rPr>
              <a:t>Миф и правда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83C1AAA7-8D74-36B8-4356-12237846531D}"/>
              </a:ext>
            </a:extLst>
          </p:cNvPr>
          <p:cNvSpPr/>
          <p:nvPr/>
        </p:nvSpPr>
        <p:spPr>
          <a:xfrm>
            <a:off x="889000" y="2159000"/>
            <a:ext cx="4953000" cy="2794000"/>
          </a:xfrm>
          <a:prstGeom prst="roundRect">
            <a:avLst/>
          </a:prstGeom>
          <a:solidFill>
            <a:srgbClr val="282E3A">
              <a:alpha val="75000"/>
            </a:srgbClr>
          </a:solidFill>
          <a:ln w="25400">
            <a:solidFill>
              <a:srgbClr val="E74C3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600" tIns="177800" rIns="228600" bIns="177800" rtlCol="0" anchor="ctr"/>
          <a:lstStyle/>
          <a:p>
            <a:r>
              <a:rPr lang="ru-RU" sz="2200" b="1">
                <a:solidFill>
                  <a:srgbClr val="E74C3C"/>
                </a:solidFill>
                <a:latin typeface="Arial" panose="020B0604020202020204" pitchFamily="34" charset="0"/>
              </a:rPr>
              <a:t>Миф</a:t>
            </a:r>
          </a:p>
          <a:p>
            <a:pPr>
              <a:spcBef>
                <a:spcPts val="800"/>
              </a:spcBef>
            </a:pPr>
            <a:r>
              <a:rPr lang="ru-RU" sz="1500">
                <a:solidFill>
                  <a:srgbClr val="BCC2C8"/>
                </a:solidFill>
                <a:latin typeface="Arial" panose="020B0604020202020204" pitchFamily="34" charset="0"/>
              </a:rPr>
              <a:t>Информатика — для тех, кто пишет код. Остальным и браться незачем.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461F74A-968A-7D12-9347-8B63E3915D52}"/>
              </a:ext>
            </a:extLst>
          </p:cNvPr>
          <p:cNvSpPr/>
          <p:nvPr/>
        </p:nvSpPr>
        <p:spPr>
          <a:xfrm>
            <a:off x="6350000" y="2159000"/>
            <a:ext cx="4953000" cy="2794000"/>
          </a:xfrm>
          <a:prstGeom prst="roundRect">
            <a:avLst/>
          </a:prstGeom>
          <a:solidFill>
            <a:srgbClr val="282E3A">
              <a:alpha val="75000"/>
            </a:srgbClr>
          </a:solidFill>
          <a:ln w="25400">
            <a:solidFill>
              <a:srgbClr val="2ECC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600" tIns="177800" rIns="228600" bIns="177800" rtlCol="0" anchor="ctr"/>
          <a:lstStyle/>
          <a:p>
            <a:r>
              <a:rPr lang="ru-RU" sz="2200" b="1">
                <a:solidFill>
                  <a:srgbClr val="2ECC71"/>
                </a:solidFill>
                <a:latin typeface="Arial" panose="020B0604020202020204" pitchFamily="34" charset="0"/>
              </a:rPr>
              <a:t>Правда</a:t>
            </a:r>
          </a:p>
          <a:p>
            <a:pPr>
              <a:spcBef>
                <a:spcPts val="800"/>
              </a:spcBef>
            </a:pPr>
            <a:r>
              <a:rPr lang="ru-RU" sz="1500">
                <a:solidFill>
                  <a:srgbClr val="BCC2C8"/>
                </a:solidFill>
                <a:latin typeface="Arial" panose="020B0604020202020204" pitchFamily="34" charset="0"/>
              </a:rPr>
              <a:t>Программа с циклом — одно задание из шестнадцати. Остальное — логика, счёт и работа с файлами.</a:t>
            </a:r>
          </a:p>
        </p:txBody>
      </p:sp>
    </p:spTree>
    <p:extLst>
      <p:ext uri="{BB962C8B-B14F-4D97-AF65-F5344CB8AC3E}">
        <p14:creationId xmlns:p14="http://schemas.microsoft.com/office/powerpoint/2010/main" val="172880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40E90B-2BC7-35CB-5540-3457A894EF7F}"/>
              </a:ext>
            </a:extLst>
          </p:cNvPr>
          <p:cNvSpPr txBox="1"/>
          <p:nvPr/>
        </p:nvSpPr>
        <p:spPr>
          <a:xfrm>
            <a:off x="889000" y="762000"/>
            <a:ext cx="1041400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3600" b="1">
                <a:solidFill>
                  <a:srgbClr val="FFFFFF"/>
                </a:solidFill>
                <a:latin typeface="Arial" panose="020B0604020202020204" pitchFamily="34" charset="0"/>
              </a:rPr>
              <a:t>Анатомия экзамена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BAB62511-B45E-A6E6-9854-635E594C4E02}"/>
              </a:ext>
            </a:extLst>
          </p:cNvPr>
          <p:cNvSpPr/>
          <p:nvPr/>
        </p:nvSpPr>
        <p:spPr>
          <a:xfrm>
            <a:off x="889000" y="2286000"/>
            <a:ext cx="3175000" cy="1905000"/>
          </a:xfrm>
          <a:prstGeom prst="roundRect">
            <a:avLst/>
          </a:prstGeom>
          <a:solidFill>
            <a:srgbClr val="282E3A">
              <a:alpha val="75000"/>
            </a:srgbClr>
          </a:solidFill>
          <a:ln w="25400">
            <a:solidFill>
              <a:srgbClr val="3498D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600" tIns="177800" rIns="228600" bIns="177800" rtlCol="0" anchor="ctr"/>
          <a:lstStyle/>
          <a:p>
            <a:pPr algn="ctr"/>
            <a:r>
              <a:rPr lang="ru-RU" sz="4400" b="1">
                <a:solidFill>
                  <a:srgbClr val="3498DB"/>
                </a:solidFill>
                <a:latin typeface="Arial" panose="020B0604020202020204" pitchFamily="34" charset="0"/>
              </a:rPr>
              <a:t>16</a:t>
            </a:r>
          </a:p>
          <a:p>
            <a:pPr algn="ctr">
              <a:spcBef>
                <a:spcPts val="800"/>
              </a:spcBef>
            </a:pPr>
            <a:r>
              <a:rPr lang="ru-RU" sz="1700">
                <a:solidFill>
                  <a:srgbClr val="BCC2C8"/>
                </a:solidFill>
                <a:latin typeface="Arial" panose="020B0604020202020204" pitchFamily="34" charset="0"/>
              </a:rPr>
              <a:t>заданий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EF1B7DE-D142-48D2-95B4-4830DA003D71}"/>
              </a:ext>
            </a:extLst>
          </p:cNvPr>
          <p:cNvSpPr/>
          <p:nvPr/>
        </p:nvSpPr>
        <p:spPr>
          <a:xfrm>
            <a:off x="4508500" y="2286000"/>
            <a:ext cx="3175000" cy="1905000"/>
          </a:xfrm>
          <a:prstGeom prst="roundRect">
            <a:avLst/>
          </a:prstGeom>
          <a:solidFill>
            <a:srgbClr val="282E3A">
              <a:alpha val="75000"/>
            </a:srgbClr>
          </a:solidFill>
          <a:ln w="25400">
            <a:solidFill>
              <a:srgbClr val="3498D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600" tIns="177800" rIns="228600" bIns="177800" rtlCol="0" anchor="ctr"/>
          <a:lstStyle/>
          <a:p>
            <a:pPr algn="ctr"/>
            <a:r>
              <a:rPr lang="ru-RU" sz="4400" b="1">
                <a:solidFill>
                  <a:srgbClr val="3498DB"/>
                </a:solidFill>
                <a:latin typeface="Arial" panose="020B0604020202020204" pitchFamily="34" charset="0"/>
              </a:rPr>
              <a:t>150</a:t>
            </a:r>
          </a:p>
          <a:p>
            <a:pPr algn="ctr">
              <a:spcBef>
                <a:spcPts val="800"/>
              </a:spcBef>
            </a:pPr>
            <a:r>
              <a:rPr lang="ru-RU" sz="1700">
                <a:solidFill>
                  <a:srgbClr val="BCC2C8"/>
                </a:solidFill>
                <a:latin typeface="Arial" panose="020B0604020202020204" pitchFamily="34" charset="0"/>
              </a:rPr>
              <a:t>минут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C241247-B269-4185-CDF0-6D1D555B923D}"/>
              </a:ext>
            </a:extLst>
          </p:cNvPr>
          <p:cNvSpPr/>
          <p:nvPr/>
        </p:nvSpPr>
        <p:spPr>
          <a:xfrm>
            <a:off x="8128000" y="2286000"/>
            <a:ext cx="3175000" cy="1905000"/>
          </a:xfrm>
          <a:prstGeom prst="roundRect">
            <a:avLst/>
          </a:prstGeom>
          <a:solidFill>
            <a:srgbClr val="282E3A">
              <a:alpha val="75000"/>
            </a:srgbClr>
          </a:solidFill>
          <a:ln w="25400">
            <a:solidFill>
              <a:srgbClr val="3498D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28600" tIns="177800" rIns="228600" bIns="177800" rtlCol="0" anchor="ctr"/>
          <a:lstStyle/>
          <a:p>
            <a:pPr algn="ctr"/>
            <a:r>
              <a:rPr lang="ru-RU" sz="4400" b="1">
                <a:solidFill>
                  <a:srgbClr val="3498DB"/>
                </a:solidFill>
                <a:latin typeface="Arial" panose="020B0604020202020204" pitchFamily="34" charset="0"/>
              </a:rPr>
              <a:t>6</a:t>
            </a:r>
          </a:p>
          <a:p>
            <a:pPr algn="ctr">
              <a:spcBef>
                <a:spcPts val="800"/>
              </a:spcBef>
            </a:pPr>
            <a:r>
              <a:rPr lang="ru-RU" sz="1700">
                <a:solidFill>
                  <a:srgbClr val="BCC2C8"/>
                </a:solidFill>
                <a:latin typeface="Arial" panose="020B0604020202020204" pitchFamily="34" charset="0"/>
              </a:rPr>
              <a:t>за компьютером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1F16B7-5207-84C0-D809-FFFE0FC6FABB}"/>
              </a:ext>
            </a:extLst>
          </p:cNvPr>
          <p:cNvSpPr txBox="1"/>
          <p:nvPr/>
        </p:nvSpPr>
        <p:spPr>
          <a:xfrm>
            <a:off x="889000" y="4826000"/>
            <a:ext cx="10414000" cy="3847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900">
                <a:solidFill>
                  <a:srgbClr val="BCC2C8"/>
                </a:solidFill>
                <a:latin typeface="Arial" panose="020B0604020202020204" pitchFamily="34" charset="0"/>
              </a:rPr>
              <a:t>Задания 1–10 — короткий ответ. Задания 11–16 делаются на компьютере, с файлами.</a:t>
            </a:r>
          </a:p>
        </p:txBody>
      </p:sp>
    </p:spTree>
    <p:extLst>
      <p:ext uri="{BB962C8B-B14F-4D97-AF65-F5344CB8AC3E}">
        <p14:creationId xmlns:p14="http://schemas.microsoft.com/office/powerpoint/2010/main" val="153276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094F30-E9DA-F09F-33D4-3FF4E8C4A165}"/>
              </a:ext>
            </a:extLst>
          </p:cNvPr>
          <p:cNvSpPr txBox="1"/>
          <p:nvPr/>
        </p:nvSpPr>
        <p:spPr>
          <a:xfrm>
            <a:off x="889000" y="698500"/>
            <a:ext cx="10414000" cy="61555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3400" b="1">
                <a:solidFill>
                  <a:srgbClr val="FFFFFF"/>
                </a:solidFill>
                <a:latin typeface="Arial" panose="020B0604020202020204" pitchFamily="34" charset="0"/>
              </a:rPr>
              <a:t>Из чего складывается экзамен</a:t>
            </a:r>
          </a:p>
        </p:txBody>
      </p:sp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DC3363C3-9795-EEB9-3CCB-9F4FCAABD4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3954495"/>
              </p:ext>
            </p:extLst>
          </p:nvPr>
        </p:nvGraphicFramePr>
        <p:xfrm>
          <a:off x="3175000" y="1651000"/>
          <a:ext cx="58420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94FBF5C-02EF-080A-935D-D022951E826B}"/>
              </a:ext>
            </a:extLst>
          </p:cNvPr>
          <p:cNvSpPr txBox="1"/>
          <p:nvPr/>
        </p:nvSpPr>
        <p:spPr>
          <a:xfrm>
            <a:off x="889000" y="5969000"/>
            <a:ext cx="10414000" cy="3657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Практическая часть — это шесть заданий, и готовиться к ним проще всего: там нет теории.</a:t>
            </a:r>
          </a:p>
        </p:txBody>
      </p:sp>
    </p:spTree>
    <p:extLst>
      <p:ext uri="{BB962C8B-B14F-4D97-AF65-F5344CB8AC3E}">
        <p14:creationId xmlns:p14="http://schemas.microsoft.com/office/powerpoint/2010/main" val="176518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B4DDD3-8279-E5DC-B9F5-F92B354F1339}"/>
              </a:ext>
            </a:extLst>
          </p:cNvPr>
          <p:cNvSpPr txBox="1"/>
          <p:nvPr/>
        </p:nvSpPr>
        <p:spPr>
          <a:xfrm>
            <a:off x="889000" y="698500"/>
            <a:ext cx="10414000" cy="61555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3400" b="1">
                <a:solidFill>
                  <a:srgbClr val="FFFFFF"/>
                </a:solidFill>
                <a:latin typeface="Arial" panose="020B0604020202020204" pitchFamily="34" charset="0"/>
              </a:rPr>
              <a:t>Где баллы лежат ближе всего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CA38FAD-151B-B7BC-0594-636AFB0BD71A}"/>
              </a:ext>
            </a:extLst>
          </p:cNvPr>
          <p:cNvSpPr txBox="1"/>
          <p:nvPr/>
        </p:nvSpPr>
        <p:spPr>
          <a:xfrm>
            <a:off x="1016000" y="2032000"/>
            <a:ext cx="10160000" cy="19902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ru-RU" b="1">
                <a:solidFill>
                  <a:srgbClr val="2ECC71"/>
                </a:solidFill>
                <a:latin typeface="Arial" panose="020B0604020202020204" pitchFamily="34" charset="0"/>
              </a:rPr>
              <a:t>11 и 12</a:t>
            </a:r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 — поиск и счёт файлов: Проводник и внимательность</a:t>
            </a:r>
          </a:p>
          <a:p>
            <a:pPr>
              <a:spcBef>
                <a:spcPts val="1000"/>
              </a:spcBef>
            </a:pPr>
            <a:r>
              <a:rPr lang="ru-RU" b="1">
                <a:solidFill>
                  <a:srgbClr val="2ECC71"/>
                </a:solidFill>
                <a:latin typeface="Arial" panose="020B0604020202020204" pitchFamily="34" charset="0"/>
              </a:rPr>
              <a:t>13</a:t>
            </a:r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 — презентация или документ по образцу</a:t>
            </a:r>
          </a:p>
          <a:p>
            <a:pPr>
              <a:spcBef>
                <a:spcPts val="1000"/>
              </a:spcBef>
            </a:pPr>
            <a:r>
              <a:rPr lang="ru-RU" b="1">
                <a:solidFill>
                  <a:srgbClr val="3498DB"/>
                </a:solidFill>
                <a:latin typeface="Arial" panose="020B0604020202020204" pitchFamily="34" charset="0"/>
              </a:rPr>
              <a:t>14</a:t>
            </a:r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 — таблица: формулы и диаграмма</a:t>
            </a:r>
          </a:p>
          <a:p>
            <a:pPr>
              <a:spcBef>
                <a:spcPts val="1000"/>
              </a:spcBef>
            </a:pPr>
            <a:r>
              <a:rPr lang="ru-RU" b="1">
                <a:solidFill>
                  <a:srgbClr val="3498DB"/>
                </a:solidFill>
                <a:latin typeface="Arial" panose="020B0604020202020204" pitchFamily="34" charset="0"/>
              </a:rPr>
              <a:t>15</a:t>
            </a:r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 — Робот: короткий алгоритм из четырёх команд</a:t>
            </a:r>
          </a:p>
          <a:p>
            <a:pPr>
              <a:spcBef>
                <a:spcPts val="1000"/>
              </a:spcBef>
            </a:pPr>
            <a:r>
              <a:rPr lang="ru-RU" b="1">
                <a:solidFill>
                  <a:srgbClr val="F1C40F"/>
                </a:solidFill>
                <a:latin typeface="Arial" panose="020B0604020202020204" pitchFamily="34" charset="0"/>
              </a:rPr>
              <a:t>16</a:t>
            </a:r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 — программа с циклом — вот тут и нужен код</a:t>
            </a:r>
          </a:p>
        </p:txBody>
      </p:sp>
    </p:spTree>
    <p:extLst>
      <p:ext uri="{BB962C8B-B14F-4D97-AF65-F5344CB8AC3E}">
        <p14:creationId xmlns:p14="http://schemas.microsoft.com/office/powerpoint/2010/main" val="2436078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10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37784A-83E6-E609-516F-019EE1535C51}"/>
              </a:ext>
            </a:extLst>
          </p:cNvPr>
          <p:cNvSpPr txBox="1"/>
          <p:nvPr/>
        </p:nvSpPr>
        <p:spPr>
          <a:xfrm>
            <a:off x="889000" y="698500"/>
            <a:ext cx="10414000" cy="61555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3400" b="1">
                <a:solidFill>
                  <a:srgbClr val="E74C3C"/>
                </a:solidFill>
                <a:latin typeface="Arial" panose="020B0604020202020204" pitchFamily="34" charset="0"/>
              </a:rPr>
              <a:t>Красная зона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0A7C20-53CF-43D2-6116-B97892F6E5D0}"/>
              </a:ext>
            </a:extLst>
          </p:cNvPr>
          <p:cNvSpPr txBox="1"/>
          <p:nvPr/>
        </p:nvSpPr>
        <p:spPr>
          <a:xfrm>
            <a:off x="889000" y="1397000"/>
            <a:ext cx="10414000" cy="3657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Здесь баллы теряют не от незнания, а от спешки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84AE21-81C2-F4B4-ADBB-C39AC47A71D7}"/>
              </a:ext>
            </a:extLst>
          </p:cNvPr>
          <p:cNvSpPr txBox="1"/>
          <p:nvPr/>
        </p:nvSpPr>
        <p:spPr>
          <a:xfrm>
            <a:off x="1016000" y="2286000"/>
            <a:ext cx="10160000" cy="158504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ru-RU" b="1">
                <a:solidFill>
                  <a:srgbClr val="E74C3C"/>
                </a:solidFill>
                <a:latin typeface="Arial" panose="020B0604020202020204" pitchFamily="34" charset="0"/>
              </a:rPr>
              <a:t>«В подкаталогах»</a:t>
            </a:r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 — считать надо и вложенные папки тоже</a:t>
            </a:r>
          </a:p>
          <a:p>
            <a:pPr>
              <a:spcBef>
                <a:spcPts val="1000"/>
              </a:spcBef>
            </a:pPr>
            <a:r>
              <a:rPr lang="ru-RU" b="1">
                <a:solidFill>
                  <a:srgbClr val="E74C3C"/>
                </a:solidFill>
                <a:latin typeface="Arial" panose="020B0604020202020204" pitchFamily="34" charset="0"/>
              </a:rPr>
              <a:t>Регистр и пробелы</a:t>
            </a:r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 — поиск ищет ровно то, что набрано</a:t>
            </a:r>
          </a:p>
          <a:p>
            <a:pPr>
              <a:spcBef>
                <a:spcPts val="1000"/>
              </a:spcBef>
            </a:pPr>
            <a:r>
              <a:rPr lang="ru-RU" b="1">
                <a:solidFill>
                  <a:srgbClr val="E74C3C"/>
                </a:solidFill>
                <a:latin typeface="Arial" panose="020B0604020202020204" pitchFamily="34" charset="0"/>
              </a:rPr>
              <a:t>Не тот вид ответа</a:t>
            </a:r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 — просили число — не пишите слово</a:t>
            </a:r>
          </a:p>
          <a:p>
            <a:pPr>
              <a:spcBef>
                <a:spcPts val="1000"/>
              </a:spcBef>
            </a:pPr>
            <a:r>
              <a:rPr lang="ru-RU" b="1">
                <a:solidFill>
                  <a:srgbClr val="E74C3C"/>
                </a:solidFill>
                <a:latin typeface="Arial" panose="020B0604020202020204" pitchFamily="34" charset="0"/>
              </a:rPr>
              <a:t>Формат файла</a:t>
            </a:r>
            <a:r>
              <a:rPr lang="ru-RU">
                <a:solidFill>
                  <a:srgbClr val="BCC2C8"/>
                </a:solidFill>
                <a:latin typeface="Arial" panose="020B0604020202020204" pitchFamily="34" charset="0"/>
              </a:rPr>
              <a:t> — сохранили не в том — работа не засчитана</a:t>
            </a:r>
          </a:p>
        </p:txBody>
      </p:sp>
    </p:spTree>
    <p:extLst>
      <p:ext uri="{BB962C8B-B14F-4D97-AF65-F5344CB8AC3E}">
        <p14:creationId xmlns:p14="http://schemas.microsoft.com/office/powerpoint/2010/main" val="3861135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E1835B-5B6E-5CEB-65E9-F138F3ACD234}"/>
              </a:ext>
            </a:extLst>
          </p:cNvPr>
          <p:cNvSpPr txBox="1"/>
          <p:nvPr/>
        </p:nvSpPr>
        <p:spPr>
          <a:xfrm>
            <a:off x="889000" y="698500"/>
            <a:ext cx="10414000" cy="61555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3400" b="1">
                <a:solidFill>
                  <a:srgbClr val="FFFFFF"/>
                </a:solidFill>
                <a:latin typeface="Arial" panose="020B0604020202020204" pitchFamily="34" charset="0"/>
              </a:rPr>
              <a:t>Задание 16: программа с циклом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759F29-8A7D-CEA2-1AF6-E0F5EACFFD32}"/>
              </a:ext>
            </a:extLst>
          </p:cNvPr>
          <p:cNvSpPr txBox="1"/>
          <p:nvPr/>
        </p:nvSpPr>
        <p:spPr>
          <a:xfrm>
            <a:off x="889000" y="1460500"/>
            <a:ext cx="10414000" cy="3847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1900">
                <a:solidFill>
                  <a:srgbClr val="BCC2C8"/>
                </a:solidFill>
                <a:latin typeface="Arial" panose="020B0604020202020204" pitchFamily="34" charset="0"/>
              </a:rPr>
              <a:t>Сколько чисел от 1 до 1000 делятся и на 3, и на 7?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200AB077-3364-8A00-B313-D1DD6B8F9664}"/>
              </a:ext>
            </a:extLst>
          </p:cNvPr>
          <p:cNvSpPr/>
          <p:nvPr/>
        </p:nvSpPr>
        <p:spPr>
          <a:xfrm>
            <a:off x="1524000" y="2413000"/>
            <a:ext cx="9144000" cy="2540000"/>
          </a:xfrm>
          <a:prstGeom prst="roundRect">
            <a:avLst/>
          </a:prstGeom>
          <a:solidFill>
            <a:srgbClr val="12151A"/>
          </a:solidFill>
          <a:ln w="25400">
            <a:solidFill>
              <a:srgbClr val="2ECC7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30200" tIns="228600" rtlCol="0" anchor="ctr"/>
          <a:lstStyle/>
          <a:p>
            <a:r>
              <a:rPr lang="en-US" sz="1700">
                <a:solidFill>
                  <a:srgbClr val="B0F0B0"/>
                </a:solidFill>
                <a:latin typeface="Consolas" panose="020B0609020204030204" pitchFamily="49" charset="0"/>
              </a:rPr>
              <a:t>count = 0</a:t>
            </a:r>
          </a:p>
          <a:p>
            <a:r>
              <a:rPr lang="en-US" sz="1700">
                <a:solidFill>
                  <a:srgbClr val="B0F0B0"/>
                </a:solidFill>
                <a:latin typeface="Consolas" panose="020B0609020204030204" pitchFamily="49" charset="0"/>
              </a:rPr>
              <a:t>for x in range(1, 1001):</a:t>
            </a:r>
          </a:p>
          <a:p>
            <a:r>
              <a:rPr lang="en-US" sz="1700">
                <a:solidFill>
                  <a:srgbClr val="B0F0B0"/>
                </a:solidFill>
                <a:latin typeface="Consolas" panose="020B0609020204030204" pitchFamily="49" charset="0"/>
              </a:rPr>
              <a:t>    if x % 3 == 0 and x % 7 == 0:</a:t>
            </a:r>
          </a:p>
          <a:p>
            <a:r>
              <a:rPr lang="en-US" sz="1700">
                <a:solidFill>
                  <a:srgbClr val="B0F0B0"/>
                </a:solidFill>
                <a:latin typeface="Consolas" panose="020B0609020204030204" pitchFamily="49" charset="0"/>
              </a:rPr>
              <a:t>        count += 1</a:t>
            </a:r>
          </a:p>
          <a:p>
            <a:r>
              <a:rPr lang="en-US" sz="1700">
                <a:solidFill>
                  <a:srgbClr val="B0F0B0"/>
                </a:solidFill>
                <a:latin typeface="Consolas" panose="020B0609020204030204" pitchFamily="49" charset="0"/>
              </a:rPr>
              <a:t>print(count)</a:t>
            </a:r>
            <a:endParaRPr lang="ru-RU" sz="1700">
              <a:solidFill>
                <a:srgbClr val="B0F0B0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0034D2-14D3-1013-45FE-88C4E48281C6}"/>
              </a:ext>
            </a:extLst>
          </p:cNvPr>
          <p:cNvSpPr txBox="1"/>
          <p:nvPr/>
        </p:nvSpPr>
        <p:spPr>
          <a:xfrm>
            <a:off x="889000" y="5334000"/>
            <a:ext cx="10414000" cy="3657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>
                <a:solidFill>
                  <a:srgbClr val="2ECC71"/>
                </a:solidFill>
                <a:latin typeface="Arial" panose="020B0604020202020204" pitchFamily="34" charset="0"/>
              </a:rPr>
              <a:t>Пять строк — и ответ готов. Столько же времени уйдёт на то, чтобы прочитать условие.</a:t>
            </a:r>
          </a:p>
        </p:txBody>
      </p:sp>
    </p:spTree>
    <p:extLst>
      <p:ext uri="{BB962C8B-B14F-4D97-AF65-F5344CB8AC3E}">
        <p14:creationId xmlns:p14="http://schemas.microsoft.com/office/powerpoint/2010/main" val="323401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C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9DEDB5-0154-CFCA-AF60-E3FE3DB63EAC}"/>
              </a:ext>
            </a:extLst>
          </p:cNvPr>
          <p:cNvSpPr txBox="1"/>
          <p:nvPr/>
        </p:nvSpPr>
        <p:spPr>
          <a:xfrm>
            <a:off x="889000" y="1905000"/>
            <a:ext cx="1041400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4400" b="1">
                <a:solidFill>
                  <a:srgbClr val="F1C40F"/>
                </a:solidFill>
                <a:latin typeface="Arial" panose="020B0604020202020204" pitchFamily="34" charset="0"/>
              </a:rPr>
              <a:t>Дальше — практика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E0A221-85A4-AD9B-E464-155093498A45}"/>
              </a:ext>
            </a:extLst>
          </p:cNvPr>
          <p:cNvSpPr txBox="1"/>
          <p:nvPr/>
        </p:nvSpPr>
        <p:spPr>
          <a:xfrm>
            <a:off x="889000" y="3175000"/>
            <a:ext cx="1041400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200" b="1">
                <a:solidFill>
                  <a:srgbClr val="FFFFFF"/>
                </a:solidFill>
                <a:latin typeface="Arial" panose="020B0604020202020204" pitchFamily="34" charset="0"/>
              </a:rPr>
              <a:t>Шестнадцать разделов, по одному на каждое задание.</a:t>
            </a:r>
          </a:p>
          <a:p>
            <a:r>
              <a:rPr lang="ru-RU" sz="2200" b="1">
                <a:solidFill>
                  <a:srgbClr val="FFFFFF"/>
                </a:solidFill>
                <a:latin typeface="Arial" panose="020B0604020202020204" pitchFamily="34" charset="0"/>
              </a:rPr>
              <a:t>Начнём с одиннадцатого — того, где нужен только Проводник.</a:t>
            </a:r>
          </a:p>
        </p:txBody>
      </p:sp>
    </p:spTree>
    <p:extLst>
      <p:ext uri="{BB962C8B-B14F-4D97-AF65-F5344CB8AC3E}">
        <p14:creationId xmlns:p14="http://schemas.microsoft.com/office/powerpoint/2010/main" val="11005366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</Words>
  <Application>Microsoft Office PowerPoint</Application>
  <PresentationFormat>Произвольный</PresentationFormat>
  <Paragraphs>58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Consolas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Даниил Каппес</dc:creator>
  <cp:lastModifiedBy>Даниил Каппес</cp:lastModifiedBy>
  <cp:revision>1</cp:revision>
  <dcterms:created xsi:type="dcterms:W3CDTF">2026-08-14T11:40:29Z</dcterms:created>
  <dcterms:modified xsi:type="dcterms:W3CDTF">2026-08-14T11:40:29Z</dcterms:modified>
</cp:coreProperties>
</file>